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0"/>
  </p:notesMasterIdLst>
  <p:sldIdLst>
    <p:sldId id="256" r:id="rId2"/>
    <p:sldId id="257" r:id="rId3"/>
    <p:sldId id="258" r:id="rId4"/>
    <p:sldId id="259" r:id="rId5"/>
    <p:sldId id="260" r:id="rId6"/>
    <p:sldId id="261" r:id="rId7"/>
    <p:sldId id="263" r:id="rId8"/>
    <p:sldId id="277" r:id="rId9"/>
    <p:sldId id="279" r:id="rId10"/>
    <p:sldId id="280" r:id="rId11"/>
    <p:sldId id="281" r:id="rId12"/>
    <p:sldId id="282" r:id="rId13"/>
    <p:sldId id="283" r:id="rId14"/>
    <p:sldId id="284" r:id="rId15"/>
    <p:sldId id="285" r:id="rId16"/>
    <p:sldId id="287" r:id="rId17"/>
    <p:sldId id="286" r:id="rId18"/>
    <p:sldId id="276"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autoAdjust="0"/>
    <p:restoredTop sz="94660"/>
  </p:normalViewPr>
  <p:slideViewPr>
    <p:cSldViewPr>
      <p:cViewPr varScale="1">
        <p:scale>
          <a:sx n="81" d="100"/>
          <a:sy n="81" d="100"/>
        </p:scale>
        <p:origin x="1498"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3.jpg>
</file>

<file path=ppt/media/image4.jpe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D5B7BC-04C1-4DA0-B0EE-C7876D7578E6}" type="datetimeFigureOut">
              <a:rPr lang="en-US" smtClean="0"/>
              <a:t>1/10/2021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F1C0AE6-63E6-495C-A9C2-08949F7B0C7A}" type="slidenum">
              <a:rPr lang="en-US" smtClean="0"/>
              <a:t>‹#›</a:t>
            </a:fld>
            <a:endParaRPr lang="en-US"/>
          </a:p>
        </p:txBody>
      </p:sp>
    </p:spTree>
    <p:extLst>
      <p:ext uri="{BB962C8B-B14F-4D97-AF65-F5344CB8AC3E}">
        <p14:creationId xmlns:p14="http://schemas.microsoft.com/office/powerpoint/2010/main" val="94320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1C0AE6-63E6-495C-A9C2-08949F7B0C7A}" type="slidenum">
              <a:rPr lang="en-US" smtClean="0"/>
              <a:t>8</a:t>
            </a:fld>
            <a:endParaRPr lang="en-US"/>
          </a:p>
        </p:txBody>
      </p:sp>
    </p:spTree>
    <p:extLst>
      <p:ext uri="{BB962C8B-B14F-4D97-AF65-F5344CB8AC3E}">
        <p14:creationId xmlns:p14="http://schemas.microsoft.com/office/powerpoint/2010/main" val="35262089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5B76D981-9B65-499F-9DD4-D6DD3826DA9F}" type="datetimeFigureOut">
              <a:rPr lang="en-US" smtClean="0"/>
              <a:t>1/10/2021</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61B5127D-5644-46D1-A5D7-E85DD77FAD4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76D981-9B65-499F-9DD4-D6DD3826DA9F}"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127D-5644-46D1-A5D7-E85DD77FAD4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76D981-9B65-499F-9DD4-D6DD3826DA9F}"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127D-5644-46D1-A5D7-E85DD77FAD4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76D981-9B65-499F-9DD4-D6DD3826DA9F}"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127D-5644-46D1-A5D7-E85DD77FAD40}" type="slidenum">
              <a:rPr lang="en-US" smtClean="0"/>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B76D981-9B65-499F-9DD4-D6DD3826DA9F}"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127D-5644-46D1-A5D7-E85DD77FAD40}"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B76D981-9B65-499F-9DD4-D6DD3826DA9F}"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B5127D-5644-46D1-A5D7-E85DD77FAD40}" type="slidenum">
              <a:rPr lang="en-US" smtClean="0"/>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5B76D981-9B65-499F-9DD4-D6DD3826DA9F}" type="datetimeFigureOut">
              <a:rPr lang="en-US" smtClean="0"/>
              <a:t>1/10/2021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B5127D-5644-46D1-A5D7-E85DD77FAD40}"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B76D981-9B65-499F-9DD4-D6DD3826DA9F}" type="datetimeFigureOut">
              <a:rPr lang="en-US" smtClean="0"/>
              <a:t>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1B5127D-5644-46D1-A5D7-E85DD77FAD40}" type="slidenum">
              <a:rPr lang="en-US" smtClean="0"/>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6D981-9B65-499F-9DD4-D6DD3826DA9F}" type="datetimeFigureOut">
              <a:rPr lang="en-US" smtClean="0"/>
              <a:t>1/10/2021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B5127D-5644-46D1-A5D7-E85DD77FAD4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5B76D981-9B65-499F-9DD4-D6DD3826DA9F}"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B5127D-5644-46D1-A5D7-E85DD77FAD40}"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5B76D981-9B65-499F-9DD4-D6DD3826DA9F}" type="datetimeFigureOut">
              <a:rPr lang="en-US" smtClean="0"/>
              <a:t>1/10/2021</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61B5127D-5644-46D1-A5D7-E85DD77FAD40}"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5B76D981-9B65-499F-9DD4-D6DD3826DA9F}" type="datetimeFigureOut">
              <a:rPr lang="en-US" smtClean="0"/>
              <a:t>1/10/2021</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61B5127D-5644-46D1-A5D7-E85DD77FAD4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slideshare.net/franzonadiman/applications-of-emotions-recognition" TargetMode="External"/><Relationship Id="rId2" Type="http://schemas.openxmlformats.org/officeDocument/2006/relationships/hyperlink" Target="https://medium.com/@RaghavPrabhu/understanding-of-convolutional-neural-network-cnn-deep-learning-99760835f148" TargetMode="External"/><Relationship Id="rId1" Type="http://schemas.openxmlformats.org/officeDocument/2006/relationships/slideLayout" Target="../slideLayouts/slideLayout2.xml"/><Relationship Id="rId4" Type="http://schemas.openxmlformats.org/officeDocument/2006/relationships/hyperlink" Target="https://towardsdatascience.com/the-intuition-behind-facial-detection-the-viola-jones-algorithm-29d9106b6999"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838200" y="304800"/>
            <a:ext cx="7391400" cy="1047495"/>
          </a:xfrm>
        </p:spPr>
        <p:style>
          <a:lnRef idx="3">
            <a:schemeClr val="lt1"/>
          </a:lnRef>
          <a:fillRef idx="1">
            <a:schemeClr val="accent1"/>
          </a:fillRef>
          <a:effectRef idx="1">
            <a:schemeClr val="accent1"/>
          </a:effectRef>
          <a:fontRef idx="minor">
            <a:schemeClr val="lt1"/>
          </a:fontRef>
        </p:style>
        <p:txBody>
          <a:bodyPr>
            <a:normAutofit fontScale="90000"/>
          </a:bodyPr>
          <a:lstStyle/>
          <a:p>
            <a:r>
              <a:rPr lang="en-US" sz="2700" dirty="0">
                <a:solidFill>
                  <a:schemeClr val="bg1"/>
                </a:solidFill>
                <a:latin typeface="Arial" pitchFamily="34" charset="0"/>
                <a:cs typeface="Arial" pitchFamily="34" charset="0"/>
              </a:rPr>
              <a:t>RAJARSHI SHAHU COLLEGE OF ENGINEERING</a:t>
            </a:r>
            <a:br>
              <a:rPr lang="en-US" sz="2400" dirty="0">
                <a:solidFill>
                  <a:schemeClr val="bg1"/>
                </a:solidFill>
                <a:latin typeface="Arial" pitchFamily="34" charset="0"/>
                <a:cs typeface="Arial" pitchFamily="34" charset="0"/>
              </a:rPr>
            </a:br>
            <a:r>
              <a:rPr lang="en-US" sz="2200" dirty="0">
                <a:solidFill>
                  <a:schemeClr val="bg1"/>
                </a:solidFill>
                <a:latin typeface="Arial" pitchFamily="34" charset="0"/>
                <a:cs typeface="Arial" pitchFamily="34" charset="0"/>
              </a:rPr>
              <a:t>        DEPARTMENT OF INFORMATION TECHNOLOGY</a:t>
            </a:r>
            <a:br>
              <a:rPr lang="en-US" sz="2200" dirty="0">
                <a:solidFill>
                  <a:schemeClr val="bg1"/>
                </a:solidFill>
                <a:latin typeface="Arial" pitchFamily="34" charset="0"/>
                <a:cs typeface="Arial" pitchFamily="34" charset="0"/>
              </a:rPr>
            </a:br>
            <a:endParaRPr lang="en-US" sz="2200" dirty="0">
              <a:solidFill>
                <a:schemeClr val="bg1"/>
              </a:solidFill>
              <a:latin typeface="Arial" pitchFamily="34" charset="0"/>
              <a:cs typeface="Arial" pitchFamily="34" charset="0"/>
            </a:endParaRPr>
          </a:p>
        </p:txBody>
      </p:sp>
      <p:sp>
        <p:nvSpPr>
          <p:cNvPr id="3" name="Subtitle 2"/>
          <p:cNvSpPr>
            <a:spLocks noGrp="1"/>
          </p:cNvSpPr>
          <p:nvPr>
            <p:ph type="subTitle" idx="1"/>
          </p:nvPr>
        </p:nvSpPr>
        <p:spPr>
          <a:xfrm>
            <a:off x="533400" y="1676400"/>
            <a:ext cx="7924800" cy="4419600"/>
          </a:xfrm>
        </p:spPr>
        <p:txBody>
          <a:bodyPr>
            <a:normAutofit fontScale="92500"/>
          </a:bodyPr>
          <a:lstStyle/>
          <a:p>
            <a:pPr algn="ctr"/>
            <a:r>
              <a:rPr lang="en-US" sz="2000" dirty="0">
                <a:solidFill>
                  <a:srgbClr val="C00000"/>
                </a:solidFill>
                <a:latin typeface="Times New Roman" pitchFamily="18" charset="0"/>
                <a:cs typeface="Times New Roman" pitchFamily="18" charset="0"/>
              </a:rPr>
              <a:t>Project Based Seminar (Oral) Presentation</a:t>
            </a:r>
          </a:p>
          <a:p>
            <a:pPr algn="ctr"/>
            <a:r>
              <a:rPr lang="en-US" sz="2000" dirty="0">
                <a:solidFill>
                  <a:srgbClr val="C00000"/>
                </a:solidFill>
                <a:latin typeface="Times New Roman" pitchFamily="18" charset="0"/>
                <a:cs typeface="Times New Roman" pitchFamily="18" charset="0"/>
              </a:rPr>
              <a:t>On</a:t>
            </a:r>
          </a:p>
          <a:p>
            <a:pPr algn="ctr"/>
            <a:r>
              <a:rPr lang="en-US" sz="2400" dirty="0">
                <a:solidFill>
                  <a:schemeClr val="tx2">
                    <a:lumMod val="60000"/>
                    <a:lumOff val="40000"/>
                  </a:schemeClr>
                </a:solidFill>
                <a:latin typeface="Times New Roman" pitchFamily="18" charset="0"/>
                <a:cs typeface="Times New Roman" pitchFamily="18" charset="0"/>
              </a:rPr>
              <a:t>“Emotion Analysis of Human Being Through Facial Expression”</a:t>
            </a:r>
          </a:p>
          <a:p>
            <a:pPr algn="ctr"/>
            <a:endParaRPr lang="en-US" sz="2400" dirty="0">
              <a:solidFill>
                <a:schemeClr val="tx2">
                  <a:lumMod val="60000"/>
                  <a:lumOff val="40000"/>
                </a:schemeClr>
              </a:solidFill>
              <a:latin typeface="Times New Roman" pitchFamily="18" charset="0"/>
              <a:cs typeface="Times New Roman" pitchFamily="18" charset="0"/>
            </a:endParaRPr>
          </a:p>
          <a:p>
            <a:pPr algn="ctr"/>
            <a:r>
              <a:rPr lang="en-US" sz="2000" dirty="0">
                <a:solidFill>
                  <a:srgbClr val="C00000"/>
                </a:solidFill>
                <a:latin typeface="Times New Roman" pitchFamily="18" charset="0"/>
                <a:cs typeface="Times New Roman" pitchFamily="18" charset="0"/>
              </a:rPr>
              <a:t>By</a:t>
            </a:r>
          </a:p>
          <a:p>
            <a:pPr lvl="6" algn="just"/>
            <a:r>
              <a:rPr lang="en-US" sz="2000" dirty="0">
                <a:solidFill>
                  <a:srgbClr val="FF0000"/>
                </a:solidFill>
                <a:latin typeface="Times New Roman" pitchFamily="18" charset="0"/>
                <a:cs typeface="Times New Roman" pitchFamily="18" charset="0"/>
              </a:rPr>
              <a:t>71928394K   Divya </a:t>
            </a:r>
            <a:r>
              <a:rPr lang="en-US" sz="2000" dirty="0" err="1">
                <a:solidFill>
                  <a:srgbClr val="FF0000"/>
                </a:solidFill>
                <a:latin typeface="Times New Roman" pitchFamily="18" charset="0"/>
                <a:cs typeface="Times New Roman" pitchFamily="18" charset="0"/>
              </a:rPr>
              <a:t>Nitin</a:t>
            </a:r>
            <a:r>
              <a:rPr lang="en-US" sz="2000" dirty="0">
                <a:solidFill>
                  <a:srgbClr val="FF0000"/>
                </a:solidFill>
                <a:latin typeface="Times New Roman" pitchFamily="18" charset="0"/>
                <a:cs typeface="Times New Roman" pitchFamily="18" charset="0"/>
              </a:rPr>
              <a:t> Gohel</a:t>
            </a:r>
          </a:p>
          <a:p>
            <a:pPr lvl="6" algn="just"/>
            <a:r>
              <a:rPr lang="en-US" sz="2000" dirty="0">
                <a:solidFill>
                  <a:srgbClr val="FF0000"/>
                </a:solidFill>
                <a:latin typeface="Times New Roman" pitchFamily="18" charset="0"/>
                <a:cs typeface="Times New Roman" pitchFamily="18" charset="0"/>
              </a:rPr>
              <a:t> 71822302M    </a:t>
            </a:r>
            <a:r>
              <a:rPr lang="en-US" sz="2000" dirty="0" err="1">
                <a:solidFill>
                  <a:srgbClr val="FF0000"/>
                </a:solidFill>
                <a:latin typeface="Times New Roman" pitchFamily="18" charset="0"/>
                <a:cs typeface="Times New Roman" pitchFamily="18" charset="0"/>
              </a:rPr>
              <a:t>Prajakta</a:t>
            </a:r>
            <a:r>
              <a:rPr lang="en-US" sz="2000" dirty="0">
                <a:solidFill>
                  <a:srgbClr val="FF0000"/>
                </a:solidFill>
                <a:latin typeface="Times New Roman" pitchFamily="18" charset="0"/>
                <a:cs typeface="Times New Roman" pitchFamily="18" charset="0"/>
              </a:rPr>
              <a:t> </a:t>
            </a:r>
            <a:r>
              <a:rPr lang="en-US" sz="2000" dirty="0" err="1">
                <a:solidFill>
                  <a:srgbClr val="FF0000"/>
                </a:solidFill>
                <a:latin typeface="Times New Roman" pitchFamily="18" charset="0"/>
                <a:cs typeface="Times New Roman" pitchFamily="18" charset="0"/>
              </a:rPr>
              <a:t>Chindhe</a:t>
            </a:r>
            <a:r>
              <a:rPr lang="en-US" sz="2000" dirty="0">
                <a:solidFill>
                  <a:srgbClr val="FF0000"/>
                </a:solidFill>
                <a:latin typeface="Times New Roman" pitchFamily="18" charset="0"/>
                <a:cs typeface="Times New Roman" pitchFamily="18" charset="0"/>
              </a:rPr>
              <a:t>.</a:t>
            </a:r>
          </a:p>
          <a:p>
            <a:pPr lvl="6" algn="just"/>
            <a:r>
              <a:rPr lang="en-US" sz="2000" dirty="0">
                <a:solidFill>
                  <a:srgbClr val="FF0000"/>
                </a:solidFill>
                <a:latin typeface="Times New Roman" pitchFamily="18" charset="0"/>
                <a:cs typeface="Times New Roman" pitchFamily="18" charset="0"/>
              </a:rPr>
              <a:t>71928389C     </a:t>
            </a:r>
            <a:r>
              <a:rPr lang="en-US" sz="2000" dirty="0" err="1">
                <a:solidFill>
                  <a:srgbClr val="FF0000"/>
                </a:solidFill>
                <a:latin typeface="Times New Roman" pitchFamily="18" charset="0"/>
                <a:cs typeface="Times New Roman" pitchFamily="18" charset="0"/>
              </a:rPr>
              <a:t>Gauri</a:t>
            </a:r>
            <a:r>
              <a:rPr lang="en-US" sz="2000" dirty="0">
                <a:solidFill>
                  <a:srgbClr val="FF0000"/>
                </a:solidFill>
                <a:latin typeface="Times New Roman" pitchFamily="18" charset="0"/>
                <a:cs typeface="Times New Roman" pitchFamily="18" charset="0"/>
              </a:rPr>
              <a:t>  Gad</a:t>
            </a:r>
          </a:p>
          <a:p>
            <a:pPr lvl="6" algn="just"/>
            <a:r>
              <a:rPr lang="en-US" sz="2000" dirty="0">
                <a:solidFill>
                  <a:srgbClr val="FF0000"/>
                </a:solidFill>
                <a:latin typeface="Times New Roman" pitchFamily="18" charset="0"/>
                <a:cs typeface="Times New Roman" pitchFamily="18" charset="0"/>
              </a:rPr>
              <a:t> 71928386J     </a:t>
            </a:r>
            <a:r>
              <a:rPr lang="en-US" sz="2000" dirty="0" err="1">
                <a:solidFill>
                  <a:srgbClr val="FF0000"/>
                </a:solidFill>
                <a:latin typeface="Times New Roman" pitchFamily="18" charset="0"/>
                <a:cs typeface="Times New Roman" pitchFamily="18" charset="0"/>
              </a:rPr>
              <a:t>Shubhangi</a:t>
            </a:r>
            <a:r>
              <a:rPr lang="en-US" sz="2000" dirty="0">
                <a:solidFill>
                  <a:srgbClr val="FF0000"/>
                </a:solidFill>
                <a:latin typeface="Times New Roman" pitchFamily="18" charset="0"/>
                <a:cs typeface="Times New Roman" pitchFamily="18" charset="0"/>
              </a:rPr>
              <a:t> </a:t>
            </a:r>
            <a:r>
              <a:rPr lang="en-US" sz="2000" dirty="0" err="1">
                <a:solidFill>
                  <a:srgbClr val="FF0000"/>
                </a:solidFill>
                <a:latin typeface="Times New Roman" pitchFamily="18" charset="0"/>
                <a:cs typeface="Times New Roman" pitchFamily="18" charset="0"/>
              </a:rPr>
              <a:t>Bhosale</a:t>
            </a:r>
            <a:r>
              <a:rPr lang="en-US" sz="2000" dirty="0">
                <a:solidFill>
                  <a:srgbClr val="FF0000"/>
                </a:solidFill>
                <a:latin typeface="Times New Roman" pitchFamily="18" charset="0"/>
                <a:cs typeface="Times New Roman" pitchFamily="18" charset="0"/>
              </a:rPr>
              <a:t>.      </a:t>
            </a:r>
          </a:p>
          <a:p>
            <a:pPr algn="ctr"/>
            <a:endParaRPr lang="en-US" sz="2400" dirty="0">
              <a:solidFill>
                <a:schemeClr val="tx2">
                  <a:lumMod val="60000"/>
                  <a:lumOff val="40000"/>
                </a:schemeClr>
              </a:solidFill>
              <a:latin typeface="Times New Roman" pitchFamily="18" charset="0"/>
              <a:cs typeface="Times New Roman" pitchFamily="18" charset="0"/>
            </a:endParaRPr>
          </a:p>
          <a:p>
            <a:pPr algn="ctr">
              <a:defRPr/>
            </a:pPr>
            <a:r>
              <a:rPr lang="en-US" sz="2000" dirty="0">
                <a:solidFill>
                  <a:srgbClr val="C00000"/>
                </a:solidFill>
                <a:latin typeface="Times New Roman" pitchFamily="18" charset="0"/>
                <a:cs typeface="Times New Roman" pitchFamily="18" charset="0"/>
              </a:rPr>
              <a:t>Guide</a:t>
            </a:r>
          </a:p>
          <a:p>
            <a:pPr algn="ctr">
              <a:defRPr/>
            </a:pPr>
            <a:r>
              <a:rPr lang="en-US" sz="2400" dirty="0">
                <a:solidFill>
                  <a:srgbClr val="FF0000"/>
                </a:solidFill>
                <a:latin typeface="Times New Roman" pitchFamily="18" charset="0"/>
                <a:cs typeface="Times New Roman" pitchFamily="18" charset="0"/>
              </a:rPr>
              <a:t>“Mrs. Geetanjali Mate”</a:t>
            </a:r>
          </a:p>
          <a:p>
            <a:endParaRPr lang="en-US" dirty="0">
              <a:solidFill>
                <a:srgbClr val="C00000"/>
              </a:solidFill>
            </a:endParaRPr>
          </a:p>
        </p:txBody>
      </p:sp>
      <p:pic>
        <p:nvPicPr>
          <p:cNvPr id="5" name="Picture 3" descr="G:\Guest Lectures - Seminars - Workshops Conducted\PBS\images.jpg"/>
          <p:cNvPicPr>
            <a:picLocks noChangeAspect="1" noChangeArrowheads="1"/>
          </p:cNvPicPr>
          <p:nvPr/>
        </p:nvPicPr>
        <p:blipFill>
          <a:blip r:embed="rId2"/>
          <a:srcRect/>
          <a:stretch>
            <a:fillRect/>
          </a:stretch>
        </p:blipFill>
        <p:spPr bwMode="auto">
          <a:xfrm>
            <a:off x="8003931" y="304800"/>
            <a:ext cx="1143000" cy="1066800"/>
          </a:xfrm>
          <a:prstGeom prst="rect">
            <a:avLst/>
          </a:prstGeom>
          <a:noFill/>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9087"/>
            <a:ext cx="888023" cy="1052513"/>
          </a:xfrm>
          <a:prstGeom prst="rect">
            <a:avLst/>
          </a:prstGeom>
        </p:spPr>
      </p:pic>
    </p:spTree>
    <p:extLst>
      <p:ext uri="{BB962C8B-B14F-4D97-AF65-F5344CB8AC3E}">
        <p14:creationId xmlns:p14="http://schemas.microsoft.com/office/powerpoint/2010/main" val="3176920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030647489"/>
              </p:ext>
            </p:extLst>
          </p:nvPr>
        </p:nvGraphicFramePr>
        <p:xfrm>
          <a:off x="533400" y="1066800"/>
          <a:ext cx="8229600" cy="4572000"/>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70840">
                <a:tc>
                  <a:txBody>
                    <a:bodyPr/>
                    <a:lstStyle/>
                    <a:p>
                      <a:r>
                        <a:rPr lang="en-US" dirty="0"/>
                        <a:t>SR.  NO.</a:t>
                      </a:r>
                    </a:p>
                  </a:txBody>
                  <a:tcPr/>
                </a:tc>
                <a:tc>
                  <a:txBody>
                    <a:bodyPr/>
                    <a:lstStyle/>
                    <a:p>
                      <a:r>
                        <a:rPr lang="en-US" dirty="0"/>
                        <a:t>REFERENCE TITLE</a:t>
                      </a:r>
                    </a:p>
                  </a:txBody>
                  <a:tcPr/>
                </a:tc>
                <a:tc>
                  <a:txBody>
                    <a:bodyPr/>
                    <a:lstStyle/>
                    <a:p>
                      <a:r>
                        <a:rPr lang="en-US" dirty="0"/>
                        <a:t> YEAR</a:t>
                      </a:r>
                    </a:p>
                  </a:txBody>
                  <a:tcPr/>
                </a:tc>
                <a:tc>
                  <a:txBody>
                    <a:bodyPr/>
                    <a:lstStyle/>
                    <a:p>
                      <a:r>
                        <a:rPr lang="en-US" dirty="0"/>
                        <a:t>DESCRIPTION</a:t>
                      </a:r>
                    </a:p>
                  </a:txBody>
                  <a:tcPr/>
                </a:tc>
                <a:extLst>
                  <a:ext uri="{0D108BD9-81ED-4DB2-BD59-A6C34878D82A}">
                    <a16:rowId xmlns:a16="http://schemas.microsoft.com/office/drawing/2014/main" val="10000"/>
                  </a:ext>
                </a:extLst>
              </a:tr>
              <a:tr h="370840">
                <a:tc>
                  <a:txBody>
                    <a:bodyPr/>
                    <a:lstStyle/>
                    <a:p>
                      <a:r>
                        <a:rPr lang="en-US" dirty="0"/>
                        <a:t>2.</a:t>
                      </a:r>
                    </a:p>
                  </a:txBody>
                  <a:tcPr/>
                </a:tc>
                <a:tc>
                  <a:txBody>
                    <a:bodyPr/>
                    <a:lstStyle/>
                    <a:p>
                      <a:r>
                        <a:rPr lang="en-US" dirty="0"/>
                        <a:t>Facial Emotion Recognition using </a:t>
                      </a:r>
                      <a:r>
                        <a:rPr lang="en-US" dirty="0" err="1"/>
                        <a:t>Matlab</a:t>
                      </a:r>
                      <a:r>
                        <a:rPr lang="en-US" dirty="0"/>
                        <a:t>.</a:t>
                      </a:r>
                    </a:p>
                    <a:p>
                      <a:endParaRPr lang="en-US" dirty="0"/>
                    </a:p>
                  </a:txBody>
                  <a:tcPr/>
                </a:tc>
                <a:tc>
                  <a:txBody>
                    <a:bodyPr/>
                    <a:lstStyle/>
                    <a:p>
                      <a:r>
                        <a:rPr lang="en-US" dirty="0"/>
                        <a:t>2017</a:t>
                      </a:r>
                    </a:p>
                  </a:txBody>
                  <a:tcPr/>
                </a:tc>
                <a:tc>
                  <a:txBody>
                    <a:bodyPr/>
                    <a:lstStyle/>
                    <a:p>
                      <a:r>
                        <a:rPr lang="en-US" dirty="0" err="1"/>
                        <a:t>Matlab</a:t>
                      </a:r>
                      <a:r>
                        <a:rPr lang="en-US" dirty="0"/>
                        <a:t> </a:t>
                      </a:r>
                      <a:r>
                        <a:rPr kumimoji="0" lang="en-US" b="0" i="0" kern="1200" dirty="0">
                          <a:solidFill>
                            <a:schemeClr val="dk1"/>
                          </a:solidFill>
                          <a:effectLst/>
                          <a:latin typeface="+mn-lt"/>
                          <a:ea typeface="+mn-ea"/>
                          <a:cs typeface="+mn-cs"/>
                        </a:rPr>
                        <a:t>combines a desktop environment tuned for iterative analysis and design processes with a programming language that expresses matrix and array mathematics directly.</a:t>
                      </a:r>
                      <a:endParaRPr lang="en-US" dirty="0"/>
                    </a:p>
                  </a:txBody>
                  <a:tcPr/>
                </a:tc>
                <a:extLst>
                  <a:ext uri="{0D108BD9-81ED-4DB2-BD59-A6C34878D82A}">
                    <a16:rowId xmlns:a16="http://schemas.microsoft.com/office/drawing/2014/main" val="10001"/>
                  </a:ext>
                </a:extLst>
              </a:tr>
            </a:tbl>
          </a:graphicData>
        </a:graphic>
      </p:graphicFrame>
      <p:sp>
        <p:nvSpPr>
          <p:cNvPr id="2" name="Title 1"/>
          <p:cNvSpPr>
            <a:spLocks noGrp="1"/>
          </p:cNvSpPr>
          <p:nvPr>
            <p:ph type="title"/>
          </p:nvPr>
        </p:nvSpPr>
        <p:spPr>
          <a:xfrm>
            <a:off x="457200" y="274638"/>
            <a:ext cx="8229600" cy="639762"/>
          </a:xfrm>
        </p:spPr>
        <p:txBody>
          <a:bodyPr>
            <a:normAutofit fontScale="90000"/>
          </a:bodyPr>
          <a:lstStyle/>
          <a:p>
            <a:pPr algn="ctr"/>
            <a:r>
              <a:rPr lang="en-US" b="0" dirty="0">
                <a:latin typeface="Times New Roman" pitchFamily="18" charset="0"/>
                <a:cs typeface="Times New Roman" pitchFamily="18" charset="0"/>
              </a:rPr>
              <a:t>LITERATURE SURVEY</a:t>
            </a:r>
            <a:endParaRPr lang="en-US" b="0" dirty="0"/>
          </a:p>
        </p:txBody>
      </p:sp>
    </p:spTree>
    <p:extLst>
      <p:ext uri="{BB962C8B-B14F-4D97-AF65-F5344CB8AC3E}">
        <p14:creationId xmlns:p14="http://schemas.microsoft.com/office/powerpoint/2010/main" val="917348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Times New Roman" pitchFamily="18" charset="0"/>
                <a:cs typeface="Times New Roman" pitchFamily="18" charset="0"/>
              </a:rPr>
              <a:t>System Architecture</a:t>
            </a:r>
          </a:p>
        </p:txBody>
      </p:sp>
      <p:pic>
        <p:nvPicPr>
          <p:cNvPr id="10" name="Content Placeholder 9">
            <a:extLst>
              <a:ext uri="{FF2B5EF4-FFF2-40B4-BE49-F238E27FC236}">
                <a16:creationId xmlns:a16="http://schemas.microsoft.com/office/drawing/2014/main" id="{B08D0DF4-B6A7-4AA2-A7B7-5BA9AF01FE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1143000"/>
            <a:ext cx="7315200" cy="5181600"/>
          </a:xfrm>
        </p:spPr>
      </p:pic>
    </p:spTree>
    <p:extLst>
      <p:ext uri="{BB962C8B-B14F-4D97-AF65-F5344CB8AC3E}">
        <p14:creationId xmlns:p14="http://schemas.microsoft.com/office/powerpoint/2010/main" val="2042110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latin typeface="Times New Roman" pitchFamily="18" charset="0"/>
                <a:cs typeface="Times New Roman" pitchFamily="18" charset="0"/>
              </a:rPr>
              <a:t>The database holds of [48x48] pixels of gray scale pictures of human faces. The faces are automatically processed, so that it holds up round a comparably equivalent volume of face space in all images. The prime task is to place each face in view of the emotions of one of seven classes (0: Happy, 1: Sad, 2: Surprise, 3: Angry, 4: Disgust, 5: Fear, 6: Neutral). Thus, database exists in the form of emotion and its matching pixels array </a:t>
            </a:r>
          </a:p>
          <a:p>
            <a:r>
              <a:rPr lang="en-US" sz="1800" dirty="0">
                <a:latin typeface="Times New Roman" pitchFamily="18" charset="0"/>
                <a:cs typeface="Times New Roman" pitchFamily="18" charset="0"/>
              </a:rPr>
              <a:t>Some example of dataset is as shown belong</a:t>
            </a:r>
          </a:p>
          <a:p>
            <a:endParaRPr lang="en-US" sz="1800" dirty="0">
              <a:latin typeface="Times New Roman" pitchFamily="18" charset="0"/>
              <a:cs typeface="Times New Roman" pitchFamily="18" charset="0"/>
            </a:endParaRPr>
          </a:p>
          <a:p>
            <a:endParaRPr lang="en-US" dirty="0"/>
          </a:p>
        </p:txBody>
      </p:sp>
      <p:sp>
        <p:nvSpPr>
          <p:cNvPr id="3" name="Title 2"/>
          <p:cNvSpPr>
            <a:spLocks noGrp="1"/>
          </p:cNvSpPr>
          <p:nvPr>
            <p:ph type="title"/>
          </p:nvPr>
        </p:nvSpPr>
        <p:spPr/>
        <p:txBody>
          <a:bodyPr/>
          <a:lstStyle/>
          <a:p>
            <a:r>
              <a:rPr lang="en-US" b="0" dirty="0">
                <a:effectLst/>
                <a:latin typeface="Times New Roman" pitchFamily="18" charset="0"/>
                <a:cs typeface="Times New Roman" pitchFamily="18" charset="0"/>
              </a:rPr>
              <a:t>Dataset Description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3962400"/>
            <a:ext cx="6324600" cy="1828800"/>
          </a:xfrm>
          <a:prstGeom prst="rect">
            <a:avLst/>
          </a:prstGeom>
        </p:spPr>
      </p:pic>
    </p:spTree>
    <p:extLst>
      <p:ext uri="{BB962C8B-B14F-4D97-AF65-F5344CB8AC3E}">
        <p14:creationId xmlns:p14="http://schemas.microsoft.com/office/powerpoint/2010/main" val="171249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lvl="0"/>
            <a:r>
              <a:rPr lang="en-US" dirty="0"/>
              <a:t>Image processing</a:t>
            </a:r>
          </a:p>
          <a:p>
            <a:r>
              <a:rPr lang="en-US" sz="1800" dirty="0">
                <a:latin typeface="Times New Roman" pitchFamily="18" charset="0"/>
                <a:cs typeface="Times New Roman" pitchFamily="18" charset="0"/>
              </a:rPr>
              <a:t>Step 1: Get input from user.</a:t>
            </a:r>
          </a:p>
          <a:p>
            <a:r>
              <a:rPr lang="en-US" sz="1800" dirty="0">
                <a:latin typeface="Times New Roman" pitchFamily="18" charset="0"/>
                <a:cs typeface="Times New Roman" pitchFamily="18" charset="0"/>
              </a:rPr>
              <a:t>Step 2: Face-detection using Viola Jones algorithm</a:t>
            </a:r>
          </a:p>
          <a:p>
            <a:r>
              <a:rPr lang="en-US" sz="1800" dirty="0">
                <a:latin typeface="Times New Roman" pitchFamily="18" charset="0"/>
                <a:cs typeface="Times New Roman" pitchFamily="18" charset="0"/>
              </a:rPr>
              <a:t>Step 3: Taking maximum area face among all faces.</a:t>
            </a:r>
          </a:p>
          <a:p>
            <a:endParaRPr lang="en-US" sz="1800" dirty="0">
              <a:latin typeface="Times New Roman" pitchFamily="18" charset="0"/>
              <a:cs typeface="Times New Roman" pitchFamily="18" charset="0"/>
            </a:endParaRPr>
          </a:p>
          <a:p>
            <a:endParaRPr lang="en-US" dirty="0">
              <a:effectLst>
                <a:outerShdw blurRad="38100" dist="38100" dir="2700000" algn="tl">
                  <a:srgbClr val="000000">
                    <a:alpha val="43137"/>
                  </a:srgbClr>
                </a:outerShdw>
              </a:effectLst>
            </a:endParaRPr>
          </a:p>
        </p:txBody>
      </p:sp>
      <p:sp>
        <p:nvSpPr>
          <p:cNvPr id="3" name="Title 2"/>
          <p:cNvSpPr>
            <a:spLocks noGrp="1"/>
          </p:cNvSpPr>
          <p:nvPr>
            <p:ph type="title"/>
          </p:nvPr>
        </p:nvSpPr>
        <p:spPr/>
        <p:txBody>
          <a:bodyPr/>
          <a:lstStyle/>
          <a:p>
            <a:r>
              <a:rPr lang="en-US" b="0" dirty="0">
                <a:effectLst/>
                <a:latin typeface="Times New Roman" pitchFamily="18" charset="0"/>
                <a:cs typeface="Times New Roman" pitchFamily="18" charset="0"/>
              </a:rPr>
              <a:t>Algorithm</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352800"/>
            <a:ext cx="6400800" cy="1828800"/>
          </a:xfrm>
          <a:prstGeom prst="rect">
            <a:avLst/>
          </a:prstGeom>
        </p:spPr>
      </p:pic>
    </p:spTree>
    <p:extLst>
      <p:ext uri="{BB962C8B-B14F-4D97-AF65-F5344CB8AC3E}">
        <p14:creationId xmlns:p14="http://schemas.microsoft.com/office/powerpoint/2010/main" val="2803331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1800" dirty="0">
                <a:latin typeface="Times New Roman" pitchFamily="18" charset="0"/>
                <a:cs typeface="Times New Roman" pitchFamily="18" charset="0"/>
              </a:rPr>
              <a:t>In recent times, convolutional neural networks (CNN) have confirmed inspiring performance in plentiful computer vision tasks. Though, excessive performance hardware is obviously very important for the use of CNN models due to the great computation difficulty, which forbids their additional extensions. Our prime objective in this paper is to utilize CNN architectures according to our classification requirement parameters to achieve better accuracy. </a:t>
            </a:r>
          </a:p>
          <a:p>
            <a:endParaRPr lang="en-US" sz="18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b="0" dirty="0">
                <a:effectLst/>
                <a:latin typeface="Times New Roman" pitchFamily="18" charset="0"/>
                <a:cs typeface="Times New Roman" pitchFamily="18" charset="0"/>
              </a:rPr>
              <a:t>Convolutional Neural Network</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3429000"/>
            <a:ext cx="8324850" cy="3200400"/>
          </a:xfrm>
          <a:prstGeom prst="rect">
            <a:avLst/>
          </a:prstGeom>
        </p:spPr>
      </p:pic>
    </p:spTree>
    <p:extLst>
      <p:ext uri="{BB962C8B-B14F-4D97-AF65-F5344CB8AC3E}">
        <p14:creationId xmlns:p14="http://schemas.microsoft.com/office/powerpoint/2010/main" val="3261128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55785"/>
            <a:ext cx="8229600" cy="1143000"/>
          </a:xfrm>
        </p:spPr>
        <p:txBody>
          <a:bodyPr/>
          <a:lstStyle/>
          <a:p>
            <a:r>
              <a:rPr lang="en-US" b="0" dirty="0">
                <a:effectLst/>
                <a:latin typeface="Times New Roman" pitchFamily="18" charset="0"/>
                <a:cs typeface="Times New Roman" pitchFamily="18" charset="0"/>
              </a:rPr>
              <a:t>Actual Output</a:t>
            </a:r>
          </a:p>
        </p:txBody>
      </p:sp>
      <p:pic>
        <p:nvPicPr>
          <p:cNvPr id="6" name="Content Placeholder 5">
            <a:extLst>
              <a:ext uri="{FF2B5EF4-FFF2-40B4-BE49-F238E27FC236}">
                <a16:creationId xmlns:a16="http://schemas.microsoft.com/office/drawing/2014/main" id="{A0032ECD-5CDC-4CBC-B4AB-705527A1F5D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1194847"/>
            <a:ext cx="4210467" cy="3376171"/>
          </a:xfrm>
        </p:spPr>
      </p:pic>
      <p:pic>
        <p:nvPicPr>
          <p:cNvPr id="8" name="Picture 7">
            <a:extLst>
              <a:ext uri="{FF2B5EF4-FFF2-40B4-BE49-F238E27FC236}">
                <a16:creationId xmlns:a16="http://schemas.microsoft.com/office/drawing/2014/main" id="{AEF079D2-75EE-4E0F-8DB6-F0B8FFAA5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00600" y="1201132"/>
            <a:ext cx="3886200" cy="3409950"/>
          </a:xfrm>
          <a:prstGeom prst="rect">
            <a:avLst/>
          </a:prstGeom>
        </p:spPr>
      </p:pic>
    </p:spTree>
    <p:extLst>
      <p:ext uri="{BB962C8B-B14F-4D97-AF65-F5344CB8AC3E}">
        <p14:creationId xmlns:p14="http://schemas.microsoft.com/office/powerpoint/2010/main" val="35101243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9046BC4-A545-4DE0-A19A-68BE7C81DE3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257300"/>
            <a:ext cx="3084962" cy="2743200"/>
          </a:xfrm>
        </p:spPr>
      </p:pic>
      <p:sp>
        <p:nvSpPr>
          <p:cNvPr id="3" name="Title 2">
            <a:extLst>
              <a:ext uri="{FF2B5EF4-FFF2-40B4-BE49-F238E27FC236}">
                <a16:creationId xmlns:a16="http://schemas.microsoft.com/office/drawing/2014/main" id="{1D0916C6-6EAC-43BC-B7FE-AC3DF86BCDB8}"/>
              </a:ext>
            </a:extLst>
          </p:cNvPr>
          <p:cNvSpPr>
            <a:spLocks noGrp="1"/>
          </p:cNvSpPr>
          <p:nvPr>
            <p:ph type="title"/>
          </p:nvPr>
        </p:nvSpPr>
        <p:spPr/>
        <p:txBody>
          <a:bodyPr/>
          <a:lstStyle/>
          <a:p>
            <a:r>
              <a:rPr lang="en-IN" b="0" dirty="0">
                <a:latin typeface="Times New Roman" panose="02020603050405020304" pitchFamily="18" charset="0"/>
                <a:cs typeface="Times New Roman" panose="02020603050405020304" pitchFamily="18" charset="0"/>
              </a:rPr>
              <a:t>Actual Output</a:t>
            </a:r>
          </a:p>
        </p:txBody>
      </p:sp>
      <p:pic>
        <p:nvPicPr>
          <p:cNvPr id="7" name="Picture 6">
            <a:extLst>
              <a:ext uri="{FF2B5EF4-FFF2-40B4-BE49-F238E27FC236}">
                <a16:creationId xmlns:a16="http://schemas.microsoft.com/office/drawing/2014/main" id="{7C31C56E-D7BB-4215-A3A9-6FB8F05195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76800" y="1219200"/>
            <a:ext cx="3505200" cy="2743200"/>
          </a:xfrm>
          <a:prstGeom prst="rect">
            <a:avLst/>
          </a:prstGeom>
        </p:spPr>
      </p:pic>
      <p:pic>
        <p:nvPicPr>
          <p:cNvPr id="9" name="Picture 8">
            <a:extLst>
              <a:ext uri="{FF2B5EF4-FFF2-40B4-BE49-F238E27FC236}">
                <a16:creationId xmlns:a16="http://schemas.microsoft.com/office/drawing/2014/main" id="{A1C3DAD2-2A9A-49CC-B4EB-76C66C862B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67000" y="4157662"/>
            <a:ext cx="3505200" cy="2700338"/>
          </a:xfrm>
          <a:prstGeom prst="rect">
            <a:avLst/>
          </a:prstGeom>
        </p:spPr>
      </p:pic>
    </p:spTree>
    <p:extLst>
      <p:ext uri="{BB962C8B-B14F-4D97-AF65-F5344CB8AC3E}">
        <p14:creationId xmlns:p14="http://schemas.microsoft.com/office/powerpoint/2010/main" val="4215870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400" dirty="0">
                <a:latin typeface="Times New Roman" pitchFamily="18" charset="0"/>
                <a:cs typeface="Times New Roman" pitchFamily="18" charset="0"/>
              </a:rPr>
              <a:t>Determines the state, mood and current feeling of a person through nonverbal communication.</a:t>
            </a:r>
          </a:p>
          <a:p>
            <a:r>
              <a:rPr lang="en-US" sz="2400" dirty="0">
                <a:latin typeface="Times New Roman" pitchFamily="18" charset="0"/>
                <a:cs typeface="Times New Roman" pitchFamily="18" charset="0"/>
              </a:rPr>
              <a:t> We have used convolution neural network with 9 layers, for training and classification of 7 types of standard emotions.</a:t>
            </a:r>
          </a:p>
        </p:txBody>
      </p:sp>
      <p:sp>
        <p:nvSpPr>
          <p:cNvPr id="2" name="Title 1"/>
          <p:cNvSpPr>
            <a:spLocks noGrp="1"/>
          </p:cNvSpPr>
          <p:nvPr>
            <p:ph type="title"/>
          </p:nvPr>
        </p:nvSpPr>
        <p:spPr/>
        <p:txBody>
          <a:bodyPr>
            <a:normAutofit/>
          </a:bodyPr>
          <a:lstStyle/>
          <a:p>
            <a:pPr algn="ctr"/>
            <a:r>
              <a:rPr lang="en-US" sz="4400" b="0" dirty="0">
                <a:latin typeface="Times New Roman" pitchFamily="18" charset="0"/>
                <a:cs typeface="Times New Roman" pitchFamily="18" charset="0"/>
              </a:rPr>
              <a:t>CONCLUSION</a:t>
            </a:r>
          </a:p>
        </p:txBody>
      </p:sp>
    </p:spTree>
    <p:extLst>
      <p:ext uri="{BB962C8B-B14F-4D97-AF65-F5344CB8AC3E}">
        <p14:creationId xmlns:p14="http://schemas.microsoft.com/office/powerpoint/2010/main" val="2333666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400" dirty="0">
                <a:hlinkClick r:id="rId2"/>
              </a:rPr>
              <a:t>https://medium.com/@RaghavPrabhu/understanding-of-convolutional-neural-network-cnn-deep-learning-99760835f148</a:t>
            </a:r>
            <a:endParaRPr lang="en-US" sz="2400" dirty="0"/>
          </a:p>
          <a:p>
            <a:r>
              <a:rPr lang="en-US" sz="2400" dirty="0">
                <a:hlinkClick r:id="rId3"/>
              </a:rPr>
              <a:t>https://www.slideshare.net/franzonadiman/applications-of-emotions-recognition</a:t>
            </a:r>
            <a:endParaRPr lang="en-US" sz="2400" dirty="0"/>
          </a:p>
          <a:p>
            <a:r>
              <a:rPr lang="en-US" sz="2400" dirty="0">
                <a:hlinkClick r:id="rId4"/>
              </a:rPr>
              <a:t>https://towardsdatascience.com/the-intuition-behind-facial-detection-the-viola-jones-algorithm-29d9106b6999</a:t>
            </a:r>
            <a:endParaRPr lang="en-US" sz="2400" dirty="0"/>
          </a:p>
          <a:p>
            <a:endParaRPr lang="en-US" sz="2400" dirty="0"/>
          </a:p>
        </p:txBody>
      </p:sp>
      <p:sp>
        <p:nvSpPr>
          <p:cNvPr id="2" name="Title 1"/>
          <p:cNvSpPr>
            <a:spLocks noGrp="1"/>
          </p:cNvSpPr>
          <p:nvPr>
            <p:ph type="title"/>
          </p:nvPr>
        </p:nvSpPr>
        <p:spPr/>
        <p:txBody>
          <a:bodyPr>
            <a:normAutofit/>
          </a:bodyPr>
          <a:lstStyle/>
          <a:p>
            <a:r>
              <a:rPr lang="en-US" sz="4400" b="0" dirty="0">
                <a:latin typeface="Times New Roman" pitchFamily="18" charset="0"/>
                <a:cs typeface="Times New Roman" pitchFamily="18" charset="0"/>
              </a:rPr>
              <a:t>REFERE</a:t>
            </a:r>
            <a:r>
              <a:rPr lang="en-US" sz="4400" b="0" dirty="0"/>
              <a:t>NCES</a:t>
            </a:r>
          </a:p>
        </p:txBody>
      </p:sp>
    </p:spTree>
    <p:extLst>
      <p:ext uri="{BB962C8B-B14F-4D97-AF65-F5344CB8AC3E}">
        <p14:creationId xmlns:p14="http://schemas.microsoft.com/office/powerpoint/2010/main" val="3353393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8601"/>
            <a:ext cx="7772400" cy="914399"/>
          </a:xfrm>
        </p:spPr>
        <p:txBody>
          <a:bodyPr>
            <a:normAutofit/>
          </a:bodyPr>
          <a:lstStyle/>
          <a:p>
            <a:pPr algn="ctr"/>
            <a:r>
              <a:rPr lang="en-US" sz="4400" b="0" dirty="0">
                <a:latin typeface="Times New Roman" pitchFamily="18" charset="0"/>
                <a:cs typeface="Times New Roman" pitchFamily="18" charset="0"/>
              </a:rPr>
              <a:t>CONTENT</a:t>
            </a:r>
          </a:p>
        </p:txBody>
      </p:sp>
      <p:sp>
        <p:nvSpPr>
          <p:cNvPr id="3" name="Subtitle 2"/>
          <p:cNvSpPr>
            <a:spLocks noGrp="1"/>
          </p:cNvSpPr>
          <p:nvPr>
            <p:ph type="subTitle" idx="1"/>
          </p:nvPr>
        </p:nvSpPr>
        <p:spPr>
          <a:xfrm>
            <a:off x="838200" y="1371600"/>
            <a:ext cx="7543800" cy="5105400"/>
          </a:xfrm>
        </p:spPr>
        <p:txBody>
          <a:bodyPr>
            <a:normAutofit/>
          </a:bodyPr>
          <a:lstStyle/>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Introduction</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Literature Survey</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System Architecture</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Database Description</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Algorithm</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Future Output.</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Conclusions</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References</a:t>
            </a:r>
          </a:p>
          <a:p>
            <a:endParaRPr lang="en-US" sz="2800" dirty="0"/>
          </a:p>
        </p:txBody>
      </p:sp>
    </p:spTree>
    <p:extLst>
      <p:ext uri="{BB962C8B-B14F-4D97-AF65-F5344CB8AC3E}">
        <p14:creationId xmlns:p14="http://schemas.microsoft.com/office/powerpoint/2010/main" val="3872282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52401"/>
            <a:ext cx="7772400" cy="990600"/>
          </a:xfrm>
        </p:spPr>
        <p:txBody>
          <a:bodyPr>
            <a:normAutofit/>
          </a:bodyPr>
          <a:lstStyle/>
          <a:p>
            <a:pPr algn="ctr"/>
            <a:r>
              <a:rPr lang="en-US" sz="4400" b="0" dirty="0">
                <a:latin typeface="Times New Roman" pitchFamily="18" charset="0"/>
                <a:cs typeface="Times New Roman" pitchFamily="18" charset="0"/>
              </a:rPr>
              <a:t>PROJECT</a:t>
            </a:r>
            <a:r>
              <a:rPr lang="en-US" sz="4400" b="0" dirty="0"/>
              <a:t> DETAILS</a:t>
            </a:r>
          </a:p>
        </p:txBody>
      </p:sp>
      <p:sp>
        <p:nvSpPr>
          <p:cNvPr id="3" name="Subtitle 2"/>
          <p:cNvSpPr>
            <a:spLocks noGrp="1"/>
          </p:cNvSpPr>
          <p:nvPr>
            <p:ph type="subTitle" idx="1"/>
          </p:nvPr>
        </p:nvSpPr>
        <p:spPr>
          <a:xfrm>
            <a:off x="838200" y="1219200"/>
            <a:ext cx="7620000" cy="5257800"/>
          </a:xfrm>
        </p:spPr>
        <p:txBody>
          <a:bodyPr>
            <a:normAutofit/>
          </a:bodyPr>
          <a:lstStyle/>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PROJECT TITLE: </a:t>
            </a:r>
            <a:r>
              <a:rPr lang="en-US" sz="2400" dirty="0">
                <a:solidFill>
                  <a:schemeClr val="tx1">
                    <a:lumMod val="95000"/>
                    <a:lumOff val="5000"/>
                  </a:schemeClr>
                </a:solidFill>
                <a:latin typeface="Times New Roman" pitchFamily="18" charset="0"/>
                <a:cs typeface="Times New Roman" pitchFamily="18" charset="0"/>
              </a:rPr>
              <a:t>Emotion Analysis Through Facial Expressions.</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PROJECT DOMAIN: </a:t>
            </a:r>
            <a:r>
              <a:rPr lang="en-US" sz="2400" dirty="0">
                <a:solidFill>
                  <a:schemeClr val="tx1">
                    <a:lumMod val="95000"/>
                    <a:lumOff val="5000"/>
                  </a:schemeClr>
                </a:solidFill>
                <a:latin typeface="Times New Roman" pitchFamily="18" charset="0"/>
                <a:cs typeface="Times New Roman" pitchFamily="18" charset="0"/>
              </a:rPr>
              <a:t>Artificial Intelligence and Image Processing.</a:t>
            </a:r>
          </a:p>
          <a:p>
            <a:pPr marL="457200" indent="-4572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POJECT GROUP MEMBER:</a:t>
            </a:r>
          </a:p>
          <a:p>
            <a:pPr marL="571500" indent="-571500" algn="l">
              <a:buFont typeface="Wingdings" pitchFamily="2" charset="2"/>
              <a:buChar char="ü"/>
            </a:pPr>
            <a:r>
              <a:rPr lang="en-US" sz="2400" dirty="0">
                <a:solidFill>
                  <a:schemeClr val="tx1">
                    <a:lumMod val="95000"/>
                    <a:lumOff val="5000"/>
                  </a:schemeClr>
                </a:solidFill>
                <a:latin typeface="Times New Roman" pitchFamily="18" charset="0"/>
                <a:cs typeface="Times New Roman" pitchFamily="18" charset="0"/>
              </a:rPr>
              <a:t>   71928394K    Divya Gohel.</a:t>
            </a:r>
          </a:p>
          <a:p>
            <a:pPr marL="571500" indent="-571500" algn="l">
              <a:buFont typeface="Wingdings" pitchFamily="2" charset="2"/>
              <a:buChar char="ü"/>
            </a:pPr>
            <a:r>
              <a:rPr lang="en-US" sz="2400" dirty="0">
                <a:solidFill>
                  <a:schemeClr val="tx1">
                    <a:lumMod val="95000"/>
                    <a:lumOff val="5000"/>
                  </a:schemeClr>
                </a:solidFill>
                <a:latin typeface="Times New Roman" pitchFamily="18" charset="0"/>
                <a:cs typeface="Times New Roman" pitchFamily="18" charset="0"/>
              </a:rPr>
              <a:t>   71822302M    Prajakta Chindhe.</a:t>
            </a:r>
          </a:p>
          <a:p>
            <a:pPr marL="571500" indent="-571500" algn="l">
              <a:buFont typeface="Wingdings" pitchFamily="2" charset="2"/>
              <a:buChar char="ü"/>
            </a:pPr>
            <a:r>
              <a:rPr lang="en-US" sz="2400" dirty="0">
                <a:solidFill>
                  <a:schemeClr val="tx1">
                    <a:lumMod val="95000"/>
                    <a:lumOff val="5000"/>
                  </a:schemeClr>
                </a:solidFill>
                <a:latin typeface="Times New Roman" pitchFamily="18" charset="0"/>
                <a:cs typeface="Times New Roman" pitchFamily="18" charset="0"/>
              </a:rPr>
              <a:t>   71928389C     Gauri  Gad.</a:t>
            </a:r>
          </a:p>
          <a:p>
            <a:pPr marL="571500" indent="-571500" algn="l">
              <a:buFont typeface="Wingdings" pitchFamily="2" charset="2"/>
              <a:buChar char="ü"/>
            </a:pPr>
            <a:r>
              <a:rPr lang="en-US" sz="2400" dirty="0">
                <a:solidFill>
                  <a:schemeClr val="tx1">
                    <a:lumMod val="95000"/>
                    <a:lumOff val="5000"/>
                  </a:schemeClr>
                </a:solidFill>
                <a:latin typeface="Times New Roman" pitchFamily="18" charset="0"/>
                <a:cs typeface="Times New Roman" pitchFamily="18" charset="0"/>
              </a:rPr>
              <a:t>   71928386J     Shubhangi Bhosale.      </a:t>
            </a:r>
          </a:p>
          <a:p>
            <a:pPr algn="l"/>
            <a:endParaRPr lang="en-US" sz="2400" dirty="0">
              <a:solidFill>
                <a:schemeClr val="tx1">
                  <a:lumMod val="95000"/>
                  <a:lumOff val="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896031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28601"/>
            <a:ext cx="7772400" cy="1066800"/>
          </a:xfrm>
        </p:spPr>
        <p:txBody>
          <a:bodyPr>
            <a:normAutofit/>
          </a:bodyPr>
          <a:lstStyle/>
          <a:p>
            <a:pPr algn="ctr"/>
            <a:r>
              <a:rPr lang="en-US" sz="4400" b="0" dirty="0">
                <a:latin typeface="Times New Roman" pitchFamily="18" charset="0"/>
                <a:cs typeface="Times New Roman" pitchFamily="18" charset="0"/>
              </a:rPr>
              <a:t>Why Emotion Analysis?</a:t>
            </a:r>
          </a:p>
        </p:txBody>
      </p:sp>
      <p:sp>
        <p:nvSpPr>
          <p:cNvPr id="3" name="Subtitle 2"/>
          <p:cNvSpPr>
            <a:spLocks noGrp="1"/>
          </p:cNvSpPr>
          <p:nvPr>
            <p:ph type="subTitle" idx="1"/>
          </p:nvPr>
        </p:nvSpPr>
        <p:spPr>
          <a:xfrm>
            <a:off x="457200" y="1371600"/>
            <a:ext cx="8305800" cy="5029200"/>
          </a:xfrm>
        </p:spPr>
        <p:txBody>
          <a:bodyPr>
            <a:normAutofit/>
          </a:bodyPr>
          <a:lstStyle/>
          <a:p>
            <a:pPr algn="l"/>
            <a:endParaRPr lang="en-US" sz="2000" dirty="0">
              <a:solidFill>
                <a:schemeClr val="tx1">
                  <a:lumMod val="95000"/>
                  <a:lumOff val="5000"/>
                </a:schemeClr>
              </a:solidFill>
              <a:latin typeface="Times New Roman" pitchFamily="18" charset="0"/>
              <a:cs typeface="Times New Roman" pitchFamily="18" charset="0"/>
            </a:endParaRPr>
          </a:p>
          <a:p>
            <a:pPr algn="l"/>
            <a:endParaRPr lang="en-US" sz="2000" dirty="0">
              <a:solidFill>
                <a:schemeClr val="tx1">
                  <a:lumMod val="95000"/>
                  <a:lumOff val="5000"/>
                </a:schemeClr>
              </a:solidFill>
              <a:latin typeface="Times New Roman" pitchFamily="18" charset="0"/>
              <a:cs typeface="Times New Roman" pitchFamily="18" charset="0"/>
            </a:endParaRPr>
          </a:p>
          <a:p>
            <a:pPr marL="342900" indent="-3429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The motivation behind choosing this topic specifically lies in the huge  investment large companies do in feedbacks and surveys but fail to get equitable response on their investment.</a:t>
            </a:r>
          </a:p>
          <a:p>
            <a:pPr marL="342900" indent="-342900" algn="l">
              <a:buFont typeface="Arial" pitchFamily="34" charset="0"/>
              <a:buChar char="•"/>
            </a:pPr>
            <a:endParaRPr lang="en-US" sz="2400" dirty="0">
              <a:solidFill>
                <a:schemeClr val="tx1">
                  <a:lumMod val="95000"/>
                  <a:lumOff val="5000"/>
                </a:schemeClr>
              </a:solidFill>
              <a:latin typeface="Times New Roman" pitchFamily="18" charset="0"/>
              <a:cs typeface="Times New Roman" pitchFamily="18" charset="0"/>
            </a:endParaRPr>
          </a:p>
          <a:p>
            <a:pPr marL="342900" indent="-3429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Emotion analysis through facial gesture is a technology that aims to improve product and services performance by monitoring customer behavior  to certain products or service staff by their evaluation. </a:t>
            </a:r>
          </a:p>
        </p:txBody>
      </p:sp>
    </p:spTree>
    <p:extLst>
      <p:ext uri="{BB962C8B-B14F-4D97-AF65-F5344CB8AC3E}">
        <p14:creationId xmlns:p14="http://schemas.microsoft.com/office/powerpoint/2010/main" val="20748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457201"/>
            <a:ext cx="7772400" cy="1066800"/>
          </a:xfrm>
        </p:spPr>
        <p:txBody>
          <a:bodyPr>
            <a:normAutofit/>
          </a:bodyPr>
          <a:lstStyle/>
          <a:p>
            <a:pPr algn="ctr"/>
            <a:r>
              <a:rPr lang="en-US" sz="4400" b="0" dirty="0">
                <a:latin typeface="Times New Roman" pitchFamily="18" charset="0"/>
                <a:cs typeface="Times New Roman" pitchFamily="18" charset="0"/>
              </a:rPr>
              <a:t>PROBLEM STATEMENT</a:t>
            </a:r>
          </a:p>
        </p:txBody>
      </p:sp>
      <p:sp>
        <p:nvSpPr>
          <p:cNvPr id="3" name="Subtitle 2"/>
          <p:cNvSpPr>
            <a:spLocks noGrp="1"/>
          </p:cNvSpPr>
          <p:nvPr>
            <p:ph type="subTitle" idx="1"/>
          </p:nvPr>
        </p:nvSpPr>
        <p:spPr>
          <a:xfrm>
            <a:off x="990600" y="1752600"/>
            <a:ext cx="7543800" cy="4495800"/>
          </a:xfrm>
        </p:spPr>
        <p:txBody>
          <a:bodyPr>
            <a:normAutofit/>
          </a:bodyPr>
          <a:lstStyle/>
          <a:p>
            <a:pPr algn="ctr"/>
            <a:r>
              <a:rPr lang="en-US" sz="3200" dirty="0">
                <a:solidFill>
                  <a:schemeClr val="tx1">
                    <a:lumMod val="95000"/>
                    <a:lumOff val="5000"/>
                  </a:schemeClr>
                </a:solidFill>
                <a:latin typeface="Times New Roman" pitchFamily="18" charset="0"/>
                <a:cs typeface="Times New Roman" pitchFamily="18" charset="0"/>
              </a:rPr>
              <a:t>“Emotion Analysis through facial Expression”</a:t>
            </a:r>
          </a:p>
          <a:p>
            <a:pPr algn="ctr"/>
            <a:endParaRPr lang="en-US" sz="3200" dirty="0"/>
          </a:p>
          <a:p>
            <a:pPr algn="l"/>
            <a:r>
              <a:rPr lang="en-US" sz="2400" dirty="0">
                <a:solidFill>
                  <a:schemeClr val="tx1">
                    <a:lumMod val="95000"/>
                    <a:lumOff val="5000"/>
                  </a:schemeClr>
                </a:solidFill>
                <a:latin typeface="Times New Roman" pitchFamily="18" charset="0"/>
                <a:cs typeface="Times New Roman" pitchFamily="18" charset="0"/>
              </a:rPr>
              <a:t>NEED OF EMOTION ANALYSIS:</a:t>
            </a:r>
          </a:p>
          <a:p>
            <a:pPr algn="l"/>
            <a:r>
              <a:rPr lang="en-US" sz="2400" dirty="0">
                <a:solidFill>
                  <a:schemeClr val="tx1">
                    <a:lumMod val="95000"/>
                    <a:lumOff val="5000"/>
                  </a:schemeClr>
                </a:solidFill>
                <a:latin typeface="Times New Roman" pitchFamily="18" charset="0"/>
                <a:cs typeface="Times New Roman" pitchFamily="18" charset="0"/>
              </a:rPr>
              <a:t>1. Companies.</a:t>
            </a:r>
          </a:p>
          <a:p>
            <a:pPr algn="l"/>
            <a:r>
              <a:rPr lang="en-US" sz="2400" dirty="0">
                <a:solidFill>
                  <a:schemeClr val="tx1">
                    <a:lumMod val="95000"/>
                    <a:lumOff val="5000"/>
                  </a:schemeClr>
                </a:solidFill>
                <a:latin typeface="Times New Roman" pitchFamily="18" charset="0"/>
                <a:cs typeface="Times New Roman" pitchFamily="18" charset="0"/>
              </a:rPr>
              <a:t>2. Health Care.</a:t>
            </a:r>
          </a:p>
          <a:p>
            <a:pPr algn="l"/>
            <a:r>
              <a:rPr lang="en-US" sz="2400" dirty="0">
                <a:solidFill>
                  <a:schemeClr val="tx1">
                    <a:lumMod val="95000"/>
                    <a:lumOff val="5000"/>
                  </a:schemeClr>
                </a:solidFill>
                <a:latin typeface="Times New Roman" pitchFamily="18" charset="0"/>
                <a:cs typeface="Times New Roman" pitchFamily="18" charset="0"/>
              </a:rPr>
              <a:t>3. Automotive Industry.</a:t>
            </a:r>
          </a:p>
          <a:p>
            <a:pPr algn="l"/>
            <a:r>
              <a:rPr lang="en-US" sz="2400" dirty="0">
                <a:solidFill>
                  <a:schemeClr val="tx1">
                    <a:lumMod val="95000"/>
                    <a:lumOff val="5000"/>
                  </a:schemeClr>
                </a:solidFill>
                <a:latin typeface="Times New Roman" pitchFamily="18" charset="0"/>
                <a:cs typeface="Times New Roman" pitchFamily="18" charset="0"/>
              </a:rPr>
              <a:t>4. Video Game testing.</a:t>
            </a:r>
          </a:p>
          <a:p>
            <a:endParaRPr lang="en-US" dirty="0"/>
          </a:p>
        </p:txBody>
      </p:sp>
    </p:spTree>
    <p:extLst>
      <p:ext uri="{BB962C8B-B14F-4D97-AF65-F5344CB8AC3E}">
        <p14:creationId xmlns:p14="http://schemas.microsoft.com/office/powerpoint/2010/main" val="1602152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1"/>
            <a:ext cx="7772400" cy="838199"/>
          </a:xfrm>
        </p:spPr>
        <p:txBody>
          <a:bodyPr>
            <a:normAutofit/>
          </a:bodyPr>
          <a:lstStyle/>
          <a:p>
            <a:pPr algn="ctr"/>
            <a:r>
              <a:rPr lang="en-US" sz="4400" b="0" dirty="0">
                <a:latin typeface="Times New Roman" pitchFamily="18" charset="0"/>
                <a:cs typeface="Times New Roman" pitchFamily="18" charset="0"/>
              </a:rPr>
              <a:t>AIM AND OBJECTIVE</a:t>
            </a:r>
          </a:p>
        </p:txBody>
      </p:sp>
      <p:sp>
        <p:nvSpPr>
          <p:cNvPr id="3" name="Subtitle 2"/>
          <p:cNvSpPr>
            <a:spLocks noGrp="1"/>
          </p:cNvSpPr>
          <p:nvPr>
            <p:ph type="subTitle" idx="1"/>
          </p:nvPr>
        </p:nvSpPr>
        <p:spPr>
          <a:xfrm>
            <a:off x="762000" y="1524000"/>
            <a:ext cx="7772400" cy="4724400"/>
          </a:xfrm>
        </p:spPr>
        <p:txBody>
          <a:bodyPr>
            <a:normAutofit/>
          </a:bodyPr>
          <a:lstStyle/>
          <a:p>
            <a:pPr algn="l"/>
            <a:r>
              <a:rPr lang="en-US" sz="2800" dirty="0">
                <a:solidFill>
                  <a:schemeClr val="tx1">
                    <a:lumMod val="95000"/>
                    <a:lumOff val="5000"/>
                  </a:schemeClr>
                </a:solidFill>
                <a:latin typeface="Times New Roman" pitchFamily="18" charset="0"/>
                <a:cs typeface="Times New Roman" pitchFamily="18" charset="0"/>
              </a:rPr>
              <a:t>AIM:</a:t>
            </a:r>
          </a:p>
          <a:p>
            <a:pPr marL="457200" indent="-4572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State of Person.</a:t>
            </a:r>
          </a:p>
          <a:p>
            <a:pPr marL="457200" indent="-4572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Non Verbal Communication.</a:t>
            </a:r>
          </a:p>
          <a:p>
            <a:pPr marL="457200" indent="-4572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Standardized parentages of several emotional states.</a:t>
            </a:r>
          </a:p>
          <a:p>
            <a:pPr algn="l"/>
            <a:endParaRPr lang="en-US" sz="2400" dirty="0">
              <a:latin typeface="Times New Roman" pitchFamily="18" charset="0"/>
              <a:cs typeface="Times New Roman" pitchFamily="18" charset="0"/>
            </a:endParaRPr>
          </a:p>
          <a:p>
            <a:pPr algn="l"/>
            <a:r>
              <a:rPr lang="en-US" sz="2400" dirty="0">
                <a:solidFill>
                  <a:schemeClr val="tx1">
                    <a:lumMod val="95000"/>
                    <a:lumOff val="5000"/>
                  </a:schemeClr>
                </a:solidFill>
                <a:latin typeface="Times New Roman" pitchFamily="18" charset="0"/>
                <a:cs typeface="Times New Roman" pitchFamily="18" charset="0"/>
              </a:rPr>
              <a:t>OBJECTIVE:</a:t>
            </a:r>
          </a:p>
          <a:p>
            <a:pPr marL="342900" indent="-3429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 Recognize the emotion.</a:t>
            </a:r>
          </a:p>
          <a:p>
            <a:pPr marL="342900" indent="-3429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Understand reaction of customer.</a:t>
            </a:r>
          </a:p>
          <a:p>
            <a:pPr marL="342900" indent="-342900" algn="l">
              <a:buFont typeface="Arial" pitchFamily="34" charset="0"/>
              <a:buChar char="•"/>
            </a:pPr>
            <a:r>
              <a:rPr lang="en-US" sz="2400" dirty="0">
                <a:solidFill>
                  <a:schemeClr val="tx1">
                    <a:lumMod val="95000"/>
                    <a:lumOff val="5000"/>
                  </a:schemeClr>
                </a:solidFill>
                <a:latin typeface="Times New Roman" pitchFamily="18" charset="0"/>
                <a:cs typeface="Times New Roman" pitchFamily="18" charset="0"/>
              </a:rPr>
              <a:t>Human Analysis and Problem Solving.</a:t>
            </a:r>
          </a:p>
          <a:p>
            <a:pPr algn="l"/>
            <a:endParaRPr lang="en-US" sz="2400" dirty="0">
              <a:solidFill>
                <a:schemeClr val="tx1">
                  <a:lumMod val="95000"/>
                  <a:lumOff val="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688691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52400"/>
            <a:ext cx="7772400" cy="1142999"/>
          </a:xfrm>
        </p:spPr>
        <p:txBody>
          <a:bodyPr>
            <a:normAutofit/>
          </a:bodyPr>
          <a:lstStyle/>
          <a:p>
            <a:pPr algn="ctr"/>
            <a:r>
              <a:rPr lang="en-US" sz="4400" b="0" dirty="0">
                <a:latin typeface="Times New Roman" pitchFamily="18" charset="0"/>
                <a:cs typeface="Times New Roman" pitchFamily="18" charset="0"/>
              </a:rPr>
              <a:t>INTRODUCTION</a:t>
            </a:r>
          </a:p>
        </p:txBody>
      </p:sp>
      <p:sp>
        <p:nvSpPr>
          <p:cNvPr id="3" name="Subtitle 2"/>
          <p:cNvSpPr>
            <a:spLocks noGrp="1"/>
          </p:cNvSpPr>
          <p:nvPr>
            <p:ph type="subTitle" idx="1"/>
          </p:nvPr>
        </p:nvSpPr>
        <p:spPr>
          <a:xfrm>
            <a:off x="533400" y="1524000"/>
            <a:ext cx="8305800" cy="4724400"/>
          </a:xfrm>
        </p:spPr>
        <p:txBody>
          <a:bodyPr>
            <a:normAutofit/>
          </a:bodyPr>
          <a:lstStyle/>
          <a:p>
            <a:pPr marL="514350" indent="-51435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Facial expressions play a key role in nonverbal communication.</a:t>
            </a:r>
          </a:p>
          <a:p>
            <a:pPr marL="514350" indent="-51435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 Emotions like happy, sad, anger, disgust, fear, surprise etc.</a:t>
            </a:r>
          </a:p>
          <a:p>
            <a:pPr marL="514350" indent="-51435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Algorithm Used:</a:t>
            </a:r>
          </a:p>
          <a:p>
            <a:pPr algn="l"/>
            <a:r>
              <a:rPr lang="en-US" sz="2800" dirty="0">
                <a:solidFill>
                  <a:schemeClr val="tx1">
                    <a:lumMod val="95000"/>
                    <a:lumOff val="5000"/>
                  </a:schemeClr>
                </a:solidFill>
                <a:latin typeface="Times New Roman" pitchFamily="18" charset="0"/>
                <a:cs typeface="Times New Roman" pitchFamily="18" charset="0"/>
              </a:rPr>
              <a:t>          </a:t>
            </a:r>
            <a:r>
              <a:rPr lang="en-US" sz="2400" dirty="0">
                <a:solidFill>
                  <a:schemeClr val="tx1">
                    <a:lumMod val="95000"/>
                    <a:lumOff val="5000"/>
                  </a:schemeClr>
                </a:solidFill>
                <a:latin typeface="Times New Roman" pitchFamily="18" charset="0"/>
                <a:cs typeface="Times New Roman" pitchFamily="18" charset="0"/>
              </a:rPr>
              <a:t>1.Face Detection using Violas Jones.</a:t>
            </a:r>
          </a:p>
          <a:p>
            <a:pPr algn="l"/>
            <a:r>
              <a:rPr lang="en-US" sz="2400" dirty="0">
                <a:solidFill>
                  <a:schemeClr val="tx1">
                    <a:lumMod val="95000"/>
                    <a:lumOff val="5000"/>
                  </a:schemeClr>
                </a:solidFill>
                <a:latin typeface="Times New Roman" pitchFamily="18" charset="0"/>
                <a:cs typeface="Times New Roman" pitchFamily="18" charset="0"/>
              </a:rPr>
              <a:t>	2.Deep Convolutional Neural Network.</a:t>
            </a:r>
          </a:p>
          <a:p>
            <a:pPr marL="342900" indent="-342900" algn="l">
              <a:buFont typeface="Arial" pitchFamily="34" charset="0"/>
              <a:buChar char="•"/>
            </a:pPr>
            <a:r>
              <a:rPr lang="en-US" sz="2800" dirty="0">
                <a:solidFill>
                  <a:schemeClr val="tx1">
                    <a:lumMod val="95000"/>
                    <a:lumOff val="5000"/>
                  </a:schemeClr>
                </a:solidFill>
                <a:latin typeface="Times New Roman" pitchFamily="18" charset="0"/>
                <a:cs typeface="Times New Roman" pitchFamily="18" charset="0"/>
              </a:rPr>
              <a:t>Determine the different degree of the emotions.</a:t>
            </a:r>
          </a:p>
          <a:p>
            <a:pPr algn="l"/>
            <a:endParaRPr lang="en-US" sz="2800" dirty="0"/>
          </a:p>
          <a:p>
            <a:pPr algn="l"/>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3668684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229600" cy="5638800"/>
          </a:xfrm>
        </p:spPr>
        <p:txBody>
          <a:bodyPr>
            <a:normAutofit/>
          </a:bodyPr>
          <a:lstStyle/>
          <a:p>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 Author: </a:t>
            </a:r>
            <a:r>
              <a:rPr lang="en-US" sz="2400" dirty="0">
                <a:latin typeface="Times New Roman" pitchFamily="18" charset="0"/>
                <a:cs typeface="Times New Roman" pitchFamily="18" charset="0"/>
              </a:rPr>
              <a:t>Rajesh Kumar G ,Ravi Kant Kumar, Goutam Sanyal</a:t>
            </a:r>
          </a:p>
          <a:p>
            <a:r>
              <a:rPr lang="en-US" sz="2800" dirty="0">
                <a:latin typeface="Times New Roman" pitchFamily="18" charset="0"/>
                <a:cs typeface="Times New Roman" pitchFamily="18" charset="0"/>
              </a:rPr>
              <a:t>Publication: </a:t>
            </a:r>
            <a:r>
              <a:rPr lang="en-US" sz="2400" dirty="0">
                <a:latin typeface="Times New Roman" pitchFamily="18" charset="0"/>
                <a:cs typeface="Times New Roman" pitchFamily="18" charset="0"/>
              </a:rPr>
              <a:t>Facial Emotion Analysis using Deep Convolution Neural Network </a:t>
            </a:r>
          </a:p>
          <a:p>
            <a:r>
              <a:rPr lang="en-US" sz="2800" dirty="0">
                <a:latin typeface="Times New Roman" pitchFamily="18" charset="0"/>
                <a:cs typeface="Times New Roman" pitchFamily="18" charset="0"/>
              </a:rPr>
              <a:t>Publication year:2017</a:t>
            </a:r>
          </a:p>
          <a:p>
            <a:r>
              <a:rPr lang="en-US" sz="2800" dirty="0">
                <a:latin typeface="Times New Roman" pitchFamily="18" charset="0"/>
                <a:cs typeface="Times New Roman" pitchFamily="18" charset="0"/>
              </a:rPr>
              <a:t>Classification Method: </a:t>
            </a:r>
            <a:r>
              <a:rPr lang="en-US" sz="2400" dirty="0">
                <a:latin typeface="Times New Roman" pitchFamily="18" charset="0"/>
                <a:cs typeface="Times New Roman" pitchFamily="18" charset="0"/>
              </a:rPr>
              <a:t>Convolutional Neural Network</a:t>
            </a:r>
          </a:p>
          <a:p>
            <a:r>
              <a:rPr lang="en-US" sz="2800" dirty="0">
                <a:latin typeface="Times New Roman" pitchFamily="18" charset="0"/>
                <a:cs typeface="Times New Roman" pitchFamily="18" charset="0"/>
              </a:rPr>
              <a:t>Result: 90+%</a:t>
            </a:r>
          </a:p>
        </p:txBody>
      </p:sp>
      <p:sp>
        <p:nvSpPr>
          <p:cNvPr id="2" name="Title 1"/>
          <p:cNvSpPr>
            <a:spLocks noGrp="1"/>
          </p:cNvSpPr>
          <p:nvPr>
            <p:ph type="title"/>
          </p:nvPr>
        </p:nvSpPr>
        <p:spPr>
          <a:xfrm>
            <a:off x="457200" y="152400"/>
            <a:ext cx="8229600" cy="1143000"/>
          </a:xfrm>
        </p:spPr>
        <p:txBody>
          <a:bodyPr>
            <a:normAutofit/>
          </a:bodyPr>
          <a:lstStyle/>
          <a:p>
            <a:pPr algn="ctr"/>
            <a:r>
              <a:rPr lang="en-US" sz="4400" b="0" dirty="0">
                <a:latin typeface="Times New Roman" pitchFamily="18" charset="0"/>
                <a:cs typeface="Times New Roman" pitchFamily="18" charset="0"/>
              </a:rPr>
              <a:t>LITERATURE SURVEY</a:t>
            </a:r>
          </a:p>
        </p:txBody>
      </p:sp>
    </p:spTree>
    <p:extLst>
      <p:ext uri="{BB962C8B-B14F-4D97-AF65-F5344CB8AC3E}">
        <p14:creationId xmlns:p14="http://schemas.microsoft.com/office/powerpoint/2010/main" val="3900146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1068757539"/>
              </p:ext>
            </p:extLst>
          </p:nvPr>
        </p:nvGraphicFramePr>
        <p:xfrm>
          <a:off x="457200" y="1058025"/>
          <a:ext cx="8229600" cy="5669280"/>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24710">
                <a:tc>
                  <a:txBody>
                    <a:bodyPr/>
                    <a:lstStyle/>
                    <a:p>
                      <a:r>
                        <a:rPr lang="en-US" dirty="0"/>
                        <a:t>SR. NO.</a:t>
                      </a:r>
                    </a:p>
                  </a:txBody>
                  <a:tcPr/>
                </a:tc>
                <a:tc>
                  <a:txBody>
                    <a:bodyPr/>
                    <a:lstStyle/>
                    <a:p>
                      <a:r>
                        <a:rPr lang="en-US" dirty="0"/>
                        <a:t>REFERENCE</a:t>
                      </a:r>
                      <a:r>
                        <a:rPr lang="en-US" baseline="0" dirty="0"/>
                        <a:t>  TITLE</a:t>
                      </a:r>
                      <a:endParaRPr lang="en-US" dirty="0"/>
                    </a:p>
                  </a:txBody>
                  <a:tcPr/>
                </a:tc>
                <a:tc>
                  <a:txBody>
                    <a:bodyPr/>
                    <a:lstStyle/>
                    <a:p>
                      <a:r>
                        <a:rPr lang="en-US" dirty="0"/>
                        <a:t>      YEAR</a:t>
                      </a:r>
                    </a:p>
                  </a:txBody>
                  <a:tcPr/>
                </a:tc>
                <a:tc>
                  <a:txBody>
                    <a:bodyPr/>
                    <a:lstStyle/>
                    <a:p>
                      <a:r>
                        <a:rPr lang="en-US" dirty="0"/>
                        <a:t>DESCRIPTION</a:t>
                      </a:r>
                    </a:p>
                  </a:txBody>
                  <a:tcPr/>
                </a:tc>
                <a:extLst>
                  <a:ext uri="{0D108BD9-81ED-4DB2-BD59-A6C34878D82A}">
                    <a16:rowId xmlns:a16="http://schemas.microsoft.com/office/drawing/2014/main" val="10000"/>
                  </a:ext>
                </a:extLst>
              </a:tr>
              <a:tr h="3490627">
                <a:tc>
                  <a:txBody>
                    <a:bodyPr/>
                    <a:lstStyle/>
                    <a:p>
                      <a:r>
                        <a:rPr lang="en-US" dirty="0"/>
                        <a:t>1.</a:t>
                      </a:r>
                    </a:p>
                  </a:txBody>
                  <a:tcPr/>
                </a:tc>
                <a:tc>
                  <a:txBody>
                    <a:bodyPr/>
                    <a:lstStyle/>
                    <a:p>
                      <a:r>
                        <a:rPr lang="en-US" dirty="0"/>
                        <a:t>Facial Emotion Recognition of Students using Convolutional Neural Network. </a:t>
                      </a:r>
                    </a:p>
                  </a:txBody>
                  <a:tcPr/>
                </a:tc>
                <a:tc>
                  <a:txBody>
                    <a:bodyPr/>
                    <a:lstStyle/>
                    <a:p>
                      <a:r>
                        <a:rPr lang="en-US" dirty="0"/>
                        <a:t>   2019</a:t>
                      </a:r>
                    </a:p>
                  </a:txBody>
                  <a:tcPr/>
                </a:tc>
                <a:tc>
                  <a:txBody>
                    <a:bodyPr/>
                    <a:lstStyle/>
                    <a:p>
                      <a:r>
                        <a:rPr lang="en-US" dirty="0"/>
                        <a:t>In this paper, we create a system that recognizes students’ emotions from their faces. Our system consists of three phases: face detection ,crop </a:t>
                      </a:r>
                      <a:r>
                        <a:rPr lang="en-US" baseline="0" dirty="0"/>
                        <a:t> and </a:t>
                      </a:r>
                      <a:r>
                        <a:rPr lang="en-US" dirty="0"/>
                        <a:t>normalization and</a:t>
                      </a:r>
                      <a:r>
                        <a:rPr lang="en-US" baseline="0" dirty="0"/>
                        <a:t> emotion </a:t>
                      </a:r>
                      <a:r>
                        <a:rPr lang="en-US" dirty="0"/>
                        <a:t>recognition using 7</a:t>
                      </a:r>
                      <a:r>
                        <a:rPr lang="en-US" baseline="0" dirty="0"/>
                        <a:t> layer </a:t>
                      </a:r>
                      <a:r>
                        <a:rPr lang="en-US" dirty="0"/>
                        <a:t>CNN on FER 2013 database with seven types of expressions</a:t>
                      </a:r>
                    </a:p>
                  </a:txBody>
                  <a:tcPr/>
                </a:tc>
                <a:extLst>
                  <a:ext uri="{0D108BD9-81ED-4DB2-BD59-A6C34878D82A}">
                    <a16:rowId xmlns:a16="http://schemas.microsoft.com/office/drawing/2014/main" val="10001"/>
                  </a:ext>
                </a:extLst>
              </a:tr>
            </a:tbl>
          </a:graphicData>
        </a:graphic>
      </p:graphicFrame>
      <p:sp>
        <p:nvSpPr>
          <p:cNvPr id="2" name="Title 1"/>
          <p:cNvSpPr>
            <a:spLocks noGrp="1"/>
          </p:cNvSpPr>
          <p:nvPr>
            <p:ph type="title"/>
          </p:nvPr>
        </p:nvSpPr>
        <p:spPr>
          <a:xfrm>
            <a:off x="457200" y="274638"/>
            <a:ext cx="8229600" cy="715962"/>
          </a:xfrm>
        </p:spPr>
        <p:txBody>
          <a:bodyPr>
            <a:noAutofit/>
          </a:bodyPr>
          <a:lstStyle/>
          <a:p>
            <a:pPr algn="ctr"/>
            <a:r>
              <a:rPr lang="en-US" sz="4400" b="0" dirty="0">
                <a:latin typeface="Times New Roman" pitchFamily="18" charset="0"/>
                <a:cs typeface="Times New Roman" pitchFamily="18" charset="0"/>
              </a:rPr>
              <a:t>LITERATURE SURVEY</a:t>
            </a:r>
            <a:endParaRPr lang="en-US" sz="4400" b="0" dirty="0"/>
          </a:p>
        </p:txBody>
      </p:sp>
    </p:spTree>
    <p:extLst>
      <p:ext uri="{BB962C8B-B14F-4D97-AF65-F5344CB8AC3E}">
        <p14:creationId xmlns:p14="http://schemas.microsoft.com/office/powerpoint/2010/main" val="31495716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1938</TotalTime>
  <Words>743</Words>
  <Application>Microsoft Office PowerPoint</Application>
  <PresentationFormat>On-screen Show (4:3)</PresentationFormat>
  <Paragraphs>107</Paragraphs>
  <Slides>18</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Lucida Sans Unicode</vt:lpstr>
      <vt:lpstr>Times New Roman</vt:lpstr>
      <vt:lpstr>Verdana</vt:lpstr>
      <vt:lpstr>Wingdings</vt:lpstr>
      <vt:lpstr>Wingdings 2</vt:lpstr>
      <vt:lpstr>Wingdings 3</vt:lpstr>
      <vt:lpstr>Concourse</vt:lpstr>
      <vt:lpstr>RAJARSHI SHAHU COLLEGE OF ENGINEERING         DEPARTMENT OF INFORMATION TECHNOLOGY </vt:lpstr>
      <vt:lpstr>CONTENT</vt:lpstr>
      <vt:lpstr>PROJECT DETAILS</vt:lpstr>
      <vt:lpstr>Why Emotion Analysis?</vt:lpstr>
      <vt:lpstr>PROBLEM STATEMENT</vt:lpstr>
      <vt:lpstr>AIM AND OBJECTIVE</vt:lpstr>
      <vt:lpstr>INTRODUCTION</vt:lpstr>
      <vt:lpstr>LITERATURE SURVEY</vt:lpstr>
      <vt:lpstr>LITERATURE SURVEY</vt:lpstr>
      <vt:lpstr>LITERATURE SURVEY</vt:lpstr>
      <vt:lpstr>System Architecture</vt:lpstr>
      <vt:lpstr>Dataset Description</vt:lpstr>
      <vt:lpstr>Algorithm</vt:lpstr>
      <vt:lpstr>Convolutional Neural Network</vt:lpstr>
      <vt:lpstr>Actual Output</vt:lpstr>
      <vt:lpstr>Actual Output</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RAJARSHI SHAHU COLLEGE OF ENGINEERING         DEPARTMENT OF INFORMATION TECHNOLOGY</dc:title>
  <dc:creator>Windows User</dc:creator>
  <cp:lastModifiedBy>Prajakta Chindhe</cp:lastModifiedBy>
  <cp:revision>77</cp:revision>
  <dcterms:created xsi:type="dcterms:W3CDTF">2020-04-30T06:20:08Z</dcterms:created>
  <dcterms:modified xsi:type="dcterms:W3CDTF">2021-01-10T13:19:22Z</dcterms:modified>
</cp:coreProperties>
</file>

<file path=docProps/thumbnail.jpeg>
</file>